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009" r:id="rId3"/>
    <p:sldId id="1016" r:id="rId4"/>
    <p:sldId id="1018" r:id="rId5"/>
    <p:sldId id="1020" r:id="rId6"/>
    <p:sldId id="1023" r:id="rId7"/>
    <p:sldId id="1024"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Unit 2</a:t>
            </a:r>
            <a:r>
              <a:rPr lang="zh-CN" altLang="en-US" sz="6000" dirty="0">
                <a:solidFill>
                  <a:srgbClr val="70AD47">
                    <a:lumMod val="75000"/>
                  </a:srgbClr>
                </a:solidFill>
                <a:ea typeface="楷体" panose="02010609060101010101" pitchFamily="49" charset="-122"/>
                <a:cs typeface="Times New Roman" panose="02020603050405020304" pitchFamily="18" charset="0"/>
              </a:rPr>
              <a:t>  </a:t>
            </a:r>
            <a:r>
              <a:rPr lang="en-US" altLang="zh-CN" sz="6000">
                <a:solidFill>
                  <a:srgbClr val="70AD47">
                    <a:lumMod val="75000"/>
                  </a:srgbClr>
                </a:solidFill>
                <a:ea typeface="楷体" panose="02010609060101010101" pitchFamily="49" charset="-122"/>
                <a:cs typeface="Times New Roman" panose="02020603050405020304" pitchFamily="18" charset="0"/>
              </a:rPr>
              <a:t>My day</a:t>
            </a:r>
          </a:p>
          <a:p>
            <a:pPr algn="ctr" eaLnBrk="1" fontAlgn="auto">
              <a:lnSpc>
                <a:spcPct val="150000"/>
              </a:lnSpc>
              <a:spcBef>
                <a:spcPts val="0"/>
              </a:spcBef>
              <a:spcAft>
                <a:spcPts val="0"/>
              </a:spcAft>
            </a:pPr>
            <a:r>
              <a:rPr lang="en-US" altLang="zh-CN" sz="4000" smtClean="0">
                <a:solidFill>
                  <a:prstClr val="black"/>
                </a:solidFill>
                <a:cs typeface="Times New Roman" panose="02020603050405020304" pitchFamily="18" charset="0"/>
              </a:rPr>
              <a:t>Reading  </a:t>
            </a:r>
            <a:r>
              <a:rPr lang="zh-CN" altLang="en-US" sz="4000" dirty="0">
                <a:solidFill>
                  <a:prstClr val="black"/>
                </a:solidFill>
                <a:cs typeface="Times New Roman" panose="02020603050405020304" pitchFamily="18" charset="0"/>
              </a:rPr>
              <a:t>主题阅读提优</a:t>
            </a:r>
            <a:r>
              <a:rPr lang="en-US" altLang="zh-CN" sz="4000" dirty="0" smtClean="0">
                <a:solidFill>
                  <a:prstClr val="black"/>
                </a:solidFill>
                <a:cs typeface="Times New Roman" panose="02020603050405020304" pitchFamily="18" charset="0"/>
              </a:rPr>
              <a:t>(2)</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1710690" algn="l"/>
                <a:tab pos="4591050" algn="l"/>
                <a:tab pos="7471410" algn="l"/>
                <a:tab pos="8551545" algn="l"/>
              </a:tabLst>
            </a:pP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暑假</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同学们都外出旅游了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下面是班级群线上聊天的记录。请根据聊天记录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380858" y="908720"/>
            <a:ext cx="2489835" cy="431800"/>
          </a:xfrm>
          <a:prstGeom prst="rect">
            <a:avLst/>
          </a:prstGeom>
          <a:solidFill>
            <a:scrgbClr r="0" g="0" b="0">
              <a:alpha val="0"/>
            </a:scrgbClr>
          </a:solidFill>
        </p:spPr>
      </p:pic>
      <p:pic>
        <p:nvPicPr>
          <p:cNvPr id="4" name="SA111k.tif" descr="id:2147494970;FounderCES"/>
          <p:cNvPicPr/>
          <p:nvPr/>
        </p:nvPicPr>
        <p:blipFill>
          <a:blip r:embed="rId3">
            <a:clrChange>
              <a:clrFrom>
                <a:srgbClr val="FFFFFF"/>
              </a:clrFrom>
              <a:clrTo>
                <a:srgbClr val="FFFFFF">
                  <a:alpha val="0"/>
                </a:srgbClr>
              </a:clrTo>
            </a:clrChange>
          </a:blip>
          <a:stretch>
            <a:fillRect/>
          </a:stretch>
        </p:blipFill>
        <p:spPr>
          <a:xfrm>
            <a:off x="2566814" y="2060848"/>
            <a:ext cx="7056784" cy="4536504"/>
          </a:xfrm>
          <a:prstGeom prst="rect">
            <a:avLst/>
          </a:prstGeom>
          <a:solidFill>
            <a:scrgbClr r="0" g="0" b="0">
              <a:alpha val="0"/>
            </a:scrgbClr>
          </a:solidFill>
        </p:spPr>
      </p:pic>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1710690" algn="l"/>
                <a:tab pos="4591050" algn="l"/>
                <a:tab pos="7471410" algn="l"/>
                <a:tab pos="85515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Ling can visit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大本钟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Wall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Eiffel Tower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埃菲尔铁塔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881561"/>
            <a:ext cx="444352" cy="523220"/>
          </a:xfrm>
          <a:prstGeom prst="rect">
            <a:avLst/>
          </a:prstGeom>
        </p:spPr>
        <p:txBody>
          <a:bodyPr wrap="none">
            <a:spAutoFit/>
          </a:bodyPr>
          <a:lstStyle/>
          <a:p>
            <a:r>
              <a:rPr lang="en-US" altLang="zh-CN"/>
              <a:t>A</a:t>
            </a:r>
            <a:endParaRPr lang="zh-CN" altLang="en-US"/>
          </a:p>
        </p:txBody>
      </p:sp>
      <p:sp>
        <p:nvSpPr>
          <p:cNvPr id="4" name="内容占位符 1"/>
          <p:cNvSpPr txBox="1">
            <a:spLocks/>
          </p:cNvSpPr>
          <p:nvPr/>
        </p:nvSpPr>
        <p:spPr bwMode="auto">
          <a:xfrm>
            <a:off x="360854" y="330309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everyone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London.”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可知，杨玲在伦敦。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Big Ben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大本钟</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）在伦敦，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Great Wall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长城</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）在北京，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Eiffel Tower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埃菲尔铁塔</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）在巴黎。所以杨玲现在能参观大本钟，故选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867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710690" algn="l"/>
                <a:tab pos="4591050" algn="l"/>
                <a:tab pos="7471410" algn="l"/>
                <a:tab pos="85515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 Hai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zoo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New York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5479" y="872508"/>
            <a:ext cx="444352" cy="523220"/>
          </a:xfrm>
          <a:prstGeom prst="rect">
            <a:avLst/>
          </a:prstGeom>
        </p:spPr>
        <p:txBody>
          <a:bodyPr wrap="none">
            <a:spAutoFit/>
          </a:bodyPr>
          <a:lstStyle/>
          <a:p>
            <a:r>
              <a:rPr lang="en-US" altLang="zh-CN"/>
              <a:t>C</a:t>
            </a:r>
            <a:endParaRPr lang="zh-CN" altLang="en-US"/>
          </a:p>
        </p:txBody>
      </p:sp>
      <p:sp>
        <p:nvSpPr>
          <p:cNvPr id="4" name="内容占位符 1"/>
          <p:cNvSpPr txBox="1">
            <a:spLocks/>
          </p:cNvSpPr>
          <p:nvPr/>
        </p:nvSpPr>
        <p:spPr bwMode="auto">
          <a:xfrm>
            <a:off x="360854" y="207192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everyone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Beijing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now</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watching TV.”</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可知，苏海现在正在看电视，故选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9176" y="3443582"/>
            <a:ext cx="444352" cy="523220"/>
          </a:xfrm>
          <a:prstGeom prst="rect">
            <a:avLst/>
          </a:prstGeom>
        </p:spPr>
        <p:txBody>
          <a:bodyPr wrap="none">
            <a:spAutoFit/>
          </a:bodyPr>
          <a:lstStyle/>
          <a:p>
            <a:r>
              <a:rPr lang="en-US" altLang="zh-CN">
                <a:cs typeface="Times New Roman" panose="02020603050405020304" pitchFamily="18" charset="0"/>
              </a:rPr>
              <a:t>A</a:t>
            </a:r>
            <a:endParaRPr lang="zh-CN" altLang="en-US"/>
          </a:p>
        </p:txBody>
      </p:sp>
      <p:sp>
        <p:nvSpPr>
          <p:cNvPr id="6" name="内容占位符 2"/>
          <p:cNvSpPr txBox="1">
            <a:spLocks/>
          </p:cNvSpPr>
          <p:nvPr/>
        </p:nvSpPr>
        <p:spPr bwMode="auto">
          <a:xfrm>
            <a:off x="360854" y="4637050"/>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everyone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New York</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可知，现在纽约是早上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394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 pos="4591050" algn="l"/>
                <a:tab pos="7471410" algn="l"/>
                <a:tab pos="85515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in Sydney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Bing</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 Hai is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UK</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881561"/>
            <a:ext cx="444352" cy="523220"/>
          </a:xfrm>
          <a:prstGeom prst="rect">
            <a:avLst/>
          </a:prstGeom>
        </p:spPr>
        <p:txBody>
          <a:bodyPr wrap="none">
            <a:spAutoFit/>
          </a:bodyPr>
          <a:lstStyle/>
          <a:p>
            <a:r>
              <a:rPr lang="en-US" altLang="zh-CN"/>
              <a:t>C</a:t>
            </a:r>
            <a:endParaRPr lang="zh-CN" altLang="en-US"/>
          </a:p>
        </p:txBody>
      </p:sp>
      <p:sp>
        <p:nvSpPr>
          <p:cNvPr id="4" name="内容占位符 1"/>
          <p:cNvSpPr txBox="1">
            <a:spLocks/>
          </p:cNvSpPr>
          <p:nvPr/>
        </p:nvSpPr>
        <p:spPr bwMode="auto">
          <a:xfrm>
            <a:off x="360854" y="205207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everyone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Sydney.”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可知，王兵在悉尼，故选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8228" y="2780928"/>
            <a:ext cx="444352" cy="523220"/>
          </a:xfrm>
          <a:prstGeom prst="rect">
            <a:avLst/>
          </a:prstGeom>
        </p:spPr>
        <p:txBody>
          <a:bodyPr wrap="none">
            <a:spAutoFit/>
          </a:bodyPr>
          <a:lstStyle/>
          <a:p>
            <a:r>
              <a:rPr lang="en-US" altLang="zh-CN"/>
              <a:t>A</a:t>
            </a:r>
            <a:endParaRPr lang="zh-CN" altLang="en-US"/>
          </a:p>
        </p:txBody>
      </p:sp>
      <p:sp>
        <p:nvSpPr>
          <p:cNvPr id="6" name="内容占位符 2"/>
          <p:cNvSpPr txBox="1">
            <a:spLocks/>
          </p:cNvSpPr>
          <p:nvPr/>
        </p:nvSpPr>
        <p:spPr bwMode="auto">
          <a:xfrm>
            <a:off x="360854" y="399803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everyone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Beijing.”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可知，苏海在北京，北京是中国的首都，所以苏海在中国，故选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050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algn="dist" hangingPunct="0">
              <a:spcAft>
                <a:spcPts val="0"/>
              </a:spcAft>
              <a:tabLst>
                <a:tab pos="1710690" algn="l"/>
                <a:tab pos="4591050" algn="l"/>
                <a:tab pos="7471410" algn="l"/>
                <a:tab pos="85515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Beijing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is it in </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London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872924"/>
            <a:ext cx="444352" cy="523220"/>
          </a:xfrm>
          <a:prstGeom prst="rect">
            <a:avLst/>
          </a:prstGeom>
        </p:spPr>
        <p:txBody>
          <a:bodyPr wrap="none">
            <a:spAutoFit/>
          </a:bodyPr>
          <a:lstStyle/>
          <a:p>
            <a:r>
              <a:rPr lang="en-US" altLang="zh-CN"/>
              <a:t>A</a:t>
            </a:r>
            <a:endParaRPr lang="zh-CN" altLang="en-US"/>
          </a:p>
        </p:txBody>
      </p:sp>
      <p:sp>
        <p:nvSpPr>
          <p:cNvPr id="4" name="内容占位符 1"/>
          <p:cNvSpPr txBox="1">
            <a:spLocks/>
          </p:cNvSpPr>
          <p:nvPr/>
        </p:nvSpPr>
        <p:spPr bwMode="auto">
          <a:xfrm>
            <a:off x="352672" y="270362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杨玲说在伦敦，此时伦敦是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 noon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），而苏海说在北京是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晚上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），因此北京比伦敦快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个小时。假如北京现在是晚上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点，那么伦敦时间应该是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点，即下午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886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836712"/>
            <a:ext cx="11485848" cy="3323987"/>
          </a:xfrm>
          <a:solidFill>
            <a:srgbClr val="E8F6FD"/>
          </a:solidFill>
          <a:ln>
            <a:solidFill>
              <a:srgbClr val="E8F6FD"/>
            </a:solidFill>
          </a:ln>
        </p:spPr>
        <p:txBody>
          <a:bodyPr/>
          <a:lstStyle/>
          <a:p>
            <a:pPr algn="ct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时区的由来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时区的产生是因为地球上的人们根据太阳相对地球的位置来判断时间。地球自转的方向为自西向东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因此东边的人会比西边的人先看到太阳。为了方便大家生活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地球被分为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个时区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对应一天的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每个时区内的时间相同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343619" y="823767"/>
            <a:ext cx="1462129" cy="432000"/>
          </a:xfrm>
          <a:prstGeom prst="rect">
            <a:avLst/>
          </a:prstGeom>
        </p:spPr>
      </p:pic>
    </p:spTree>
    <p:extLst>
      <p:ext uri="{BB962C8B-B14F-4D97-AF65-F5344CB8AC3E}">
        <p14:creationId xmlns:p14="http://schemas.microsoft.com/office/powerpoint/2010/main" val="25544428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377</Words>
  <Application>Microsoft Office PowerPoint</Application>
  <PresentationFormat>自定义</PresentationFormat>
  <Paragraphs>35</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356</cp:revision>
  <dcterms:created xsi:type="dcterms:W3CDTF">2020-11-06T05:24:00Z</dcterms:created>
  <dcterms:modified xsi:type="dcterms:W3CDTF">2025-06-23T13:22:58Z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